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440" r:id="rId3"/>
    <p:sldId id="417" r:id="rId4"/>
    <p:sldId id="299" r:id="rId5"/>
    <p:sldId id="318" r:id="rId6"/>
    <p:sldId id="320" r:id="rId7"/>
    <p:sldId id="324" r:id="rId8"/>
    <p:sldId id="321" r:id="rId9"/>
    <p:sldId id="328" r:id="rId10"/>
    <p:sldId id="327" r:id="rId11"/>
    <p:sldId id="326" r:id="rId12"/>
    <p:sldId id="329" r:id="rId13"/>
    <p:sldId id="325" r:id="rId14"/>
    <p:sldId id="330" r:id="rId15"/>
    <p:sldId id="323" r:id="rId16"/>
    <p:sldId id="331" r:id="rId17"/>
    <p:sldId id="441" r:id="rId18"/>
    <p:sldId id="472" r:id="rId19"/>
    <p:sldId id="473" r:id="rId20"/>
    <p:sldId id="516" r:id="rId21"/>
    <p:sldId id="343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4241E-628A-5545-8882-FE69140F83F0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EE19C-61F3-2842-BAB4-51E74E8E1A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68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61B4D-A35F-72C5-7EA2-7693408F4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6DAB2D-A11F-1867-C477-6F64C8E8E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229A8-4146-1461-2406-1C4389D7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B69DC-9A70-8B32-959F-9B535745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C46976-7596-17AA-823F-EBA045E1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099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F54B5-5238-AB8A-B525-DC9C913B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A8C629-50A0-EB6F-9F18-50FF70E7A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95BB4-18E8-C760-4304-BFEC4342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A5D75-A2C5-DEF3-8158-35A121B2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88251-29BE-1953-156B-0BFD0A3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978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4DC708-331E-4188-C6D3-51F3BFC18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CE7F0-38A9-67D2-F1F3-70DD62728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7DCD5-FC7B-78AC-5263-D2C20019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D7F0D-5505-DEDC-D355-809FB627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D53A5-C363-15C3-4EFA-E2631C5C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943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40230" t="65597" b="9375"/>
          <a:stretch/>
        </p:blipFill>
        <p:spPr>
          <a:xfrm>
            <a:off x="0" y="6646331"/>
            <a:ext cx="1809148" cy="16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t="62459" b="12513"/>
          <a:stretch/>
        </p:blipFill>
        <p:spPr>
          <a:xfrm>
            <a:off x="10880202" y="6675969"/>
            <a:ext cx="1311798" cy="160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151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994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35E84-BB7F-3E0C-686D-63053BD2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4C504-2AF5-CE6A-F17A-B57E0EF4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C5D2D-16B4-65C4-4E9E-3E529A0E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ADA15-2715-60BA-8BDA-0FC04B70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0496B-0A60-CBB1-7F9A-A2D81C67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31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9861D-BF4C-9904-F219-81894C6D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C5B9F-2C8C-19FC-B772-4F82E9184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3C056-AF27-089C-FE84-19EC4DB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BB374-C107-FD92-2307-AD5BAA99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A6D12-C4D6-E1DA-C921-DEEBE910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99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96AC5-90DF-EB69-8E0F-0EAE2407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9A051-7D68-CFD2-4062-2FF3A8AE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55CD8-ED44-B307-8A44-5405F6D3B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CB34A-F2BD-B768-9118-C996E9DC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55E44-1F86-F33A-C847-B1A808E7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3C0D54-54C6-EED8-0E65-23383092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26F6-49FA-0150-D520-516143D9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EADE2C-BDB4-ED5E-A491-61C2EAB7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2D6A6-C0F2-6870-488F-82BF991FC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FF9F36-B3A3-A284-BE3D-0B3A98F90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C94C12-D8F6-ED7D-7028-7AA0D3765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151C34-A290-B3DE-ABBA-DCC10028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7AC25B-2FA9-A800-B84F-DF7D45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7E1933-6B9F-7CC8-9DE0-C5BB980F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085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71424-1420-0C12-49E9-D90E42B7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97F9D8-8257-71C1-11D4-670691A3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C0A70-0A30-B9D7-6A8D-CC7776B0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8C8E50-53F8-7AAF-DDBF-FC31800F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08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676A0F-036B-041F-CB95-59ECD496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5B445-81F9-6103-3727-B97DA381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7C866-1D2D-39EA-DC97-9DA29D2C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98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33E3E-4CD4-0988-E1E4-D0760BAA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D127E-FC34-669C-5A45-8E0FEDB8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FC158E-A3CB-8068-FF5D-EEB4A2AF8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087D2E-EA51-1258-23E9-0C26D4CE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E860A-8E13-C4E3-000E-BC2954DC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4A139-C357-B7E0-F9B3-98AEADB5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06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149A2-1A95-F583-1CAA-E2E777E3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6960B1-2ADA-3123-BB21-37D7E895B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C3CC1-6DFA-8617-1375-E8BE008B4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B468B-C41E-A333-9E7F-6B87BF4E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DEF27-3F89-DC69-A417-A79AC2DE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A99633-BB3C-8A40-B9E3-7EBF41E4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827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0D6634-2266-46DC-DFA0-61F6D0F8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CCF7F-05DE-0CAC-5A37-4EDFA581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E201D-54B7-0DE8-1DFD-FEC5EEBD5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B8937-9A4C-D649-B489-915D68B8148E}" type="datetimeFigureOut">
              <a:rPr kumimoji="1" lang="ko-Kore-KR" altLang="en-US" smtClean="0"/>
              <a:t>2023. 5. 23.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84883-A114-3554-8DEB-EF448B062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1E676-987D-CBF5-6658-2EF7373D4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DFEBB-15F2-6A47-A457-59EA3D2318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314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0.png"/><Relationship Id="rId4" Type="http://schemas.openxmlformats.org/officeDocument/2006/relationships/image" Target="../media/image7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0" y="1893234"/>
            <a:ext cx="12192000" cy="233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sz="3600" b="1" dirty="0">
                <a:solidFill>
                  <a:schemeClr val="accent1"/>
                </a:solidFill>
              </a:rPr>
              <a:t>Grover </a:t>
            </a:r>
            <a:r>
              <a:rPr lang="ko-KR" altLang="en-US" sz="3600" b="1" dirty="0">
                <a:solidFill>
                  <a:schemeClr val="accent1"/>
                </a:solidFill>
              </a:rPr>
              <a:t>알고리즘을 사용한 </a:t>
            </a:r>
            <a:r>
              <a:rPr lang="ko-KR" altLang="en-US" sz="3600" b="1" dirty="0" err="1">
                <a:solidFill>
                  <a:schemeClr val="accent1"/>
                </a:solidFill>
              </a:rPr>
              <a:t>대칭키</a:t>
            </a:r>
            <a:r>
              <a:rPr lang="ko-KR" altLang="en-US" sz="3600" b="1" dirty="0">
                <a:solidFill>
                  <a:schemeClr val="accent1"/>
                </a:solidFill>
              </a:rPr>
              <a:t> 암호 공격 동향</a:t>
            </a:r>
            <a:endParaRPr sz="7200" b="1" dirty="0">
              <a:solidFill>
                <a:schemeClr val="accent1"/>
              </a:solidFill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altLang="en-US" b="1" dirty="0"/>
              <a:t>장경배</a:t>
            </a:r>
            <a:r>
              <a:rPr lang="en-US" altLang="ko-KR" b="1" dirty="0"/>
              <a:t>, </a:t>
            </a:r>
            <a:r>
              <a:rPr lang="ko-KR" altLang="en-US" dirty="0"/>
              <a:t>오유진</a:t>
            </a:r>
            <a:r>
              <a:rPr lang="en-US" altLang="ko-KR" dirty="0"/>
              <a:t>,</a:t>
            </a:r>
            <a:r>
              <a:rPr lang="ko-KR" altLang="en-US" dirty="0"/>
              <a:t> 김덕영</a:t>
            </a:r>
            <a:r>
              <a:rPr lang="en-US" altLang="ko-KR" dirty="0"/>
              <a:t>,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서화정</a:t>
            </a:r>
            <a:endParaRPr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4A37FD-0F8E-2144-97B6-7BCF3A4B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2" y="1605465"/>
            <a:ext cx="11083636" cy="510489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8D3FFF2-7569-D54E-A3EE-66802377C89C}"/>
              </a:ext>
            </a:extLst>
          </p:cNvPr>
          <p:cNvSpPr/>
          <p:nvPr/>
        </p:nvSpPr>
        <p:spPr>
          <a:xfrm>
            <a:off x="2877542" y="3587141"/>
            <a:ext cx="8480747" cy="2514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AB6E0-8F58-B141-80D8-5116B60D0458}"/>
              </a:ext>
            </a:extLst>
          </p:cNvPr>
          <p:cNvSpPr txBox="1"/>
          <p:nvPr/>
        </p:nvSpPr>
        <p:spPr>
          <a:xfrm>
            <a:off x="330501" y="1063226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Circuit Structure(AES-256)</a:t>
            </a:r>
            <a:endParaRPr kumimoji="1" lang="ko-Kore-KR" altLang="en-US" sz="2200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7C0CCE4D-80AA-DD4F-B8A3-3024A8A5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741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259121-8122-1646-ABC2-D8F3FC91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5" y="1800372"/>
            <a:ext cx="11083636" cy="32572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9113BC-BB29-B94C-A50E-965466750C4A}"/>
              </a:ext>
            </a:extLst>
          </p:cNvPr>
          <p:cNvSpPr/>
          <p:nvPr/>
        </p:nvSpPr>
        <p:spPr>
          <a:xfrm>
            <a:off x="8969053" y="2217419"/>
            <a:ext cx="975360" cy="96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F0E4F-5411-FC48-9E73-D0B5B7B8AFBE}"/>
              </a:ext>
            </a:extLst>
          </p:cNvPr>
          <p:cNvSpPr/>
          <p:nvPr/>
        </p:nvSpPr>
        <p:spPr>
          <a:xfrm>
            <a:off x="5982013" y="3962399"/>
            <a:ext cx="838200" cy="937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74274-8FFF-B740-AF7F-5EEBC5B93DB7}"/>
              </a:ext>
            </a:extLst>
          </p:cNvPr>
          <p:cNvSpPr/>
          <p:nvPr/>
        </p:nvSpPr>
        <p:spPr>
          <a:xfrm>
            <a:off x="5562913" y="222503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8D5FF-F717-A44A-A88B-D1EEF00EF8E8}"/>
              </a:ext>
            </a:extLst>
          </p:cNvPr>
          <p:cNvSpPr/>
          <p:nvPr/>
        </p:nvSpPr>
        <p:spPr>
          <a:xfrm>
            <a:off x="3863653" y="3962399"/>
            <a:ext cx="838200" cy="937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2671D5C1-0A03-6F4A-9FCA-35735555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58B1C-9662-1D49-9225-22DF45A3EBB4}"/>
              </a:ext>
            </a:extLst>
          </p:cNvPr>
          <p:cNvSpPr txBox="1"/>
          <p:nvPr/>
        </p:nvSpPr>
        <p:spPr>
          <a:xfrm>
            <a:off x="330501" y="1257380"/>
            <a:ext cx="1180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Result</a:t>
            </a:r>
            <a:endParaRPr kumimoji="1"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960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1603A-429F-B44A-B0E9-D9512A04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2" y="1386726"/>
            <a:ext cx="4461496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6F6F0749-6872-5A41-8DCF-583BF6A1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Zou’s Implementation(ASIACRYPT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67CA89-D6C8-1E49-8C27-BB341031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73" y="1602220"/>
            <a:ext cx="5170598" cy="2428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04403-6487-4E4D-8BED-1A88E8DD651D}"/>
              </a:ext>
            </a:extLst>
          </p:cNvPr>
          <p:cNvSpPr txBox="1"/>
          <p:nvPr/>
        </p:nvSpPr>
        <p:spPr>
          <a:xfrm>
            <a:off x="10327708" y="2096625"/>
            <a:ext cx="563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Grassl</a:t>
            </a:r>
            <a:endParaRPr kumimoji="1" lang="en-US" altLang="ko-Kore-KR" sz="12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F11FDD-B333-E842-8143-42C411A2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11" y="4347462"/>
            <a:ext cx="8327300" cy="1816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5C2065-788E-7842-980C-E14FC45F26D8}"/>
              </a:ext>
            </a:extLst>
          </p:cNvPr>
          <p:cNvSpPr/>
          <p:nvPr/>
        </p:nvSpPr>
        <p:spPr>
          <a:xfrm>
            <a:off x="10328832" y="2450543"/>
            <a:ext cx="910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200" dirty="0" err="1">
                <a:solidFill>
                  <a:srgbClr val="FF0000"/>
                </a:solidFill>
              </a:rPr>
              <a:t>Langenberg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B1DEB-EE20-974C-B12C-4BD115B2339A}"/>
              </a:ext>
            </a:extLst>
          </p:cNvPr>
          <p:cNvSpPr/>
          <p:nvPr/>
        </p:nvSpPr>
        <p:spPr>
          <a:xfrm>
            <a:off x="6325644" y="2160520"/>
            <a:ext cx="300624" cy="693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/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/>
                  <a:t>Zig-zag </a:t>
                </a:r>
                <a:r>
                  <a:rPr kumimoji="1" lang="ko-KR" altLang="en-US" sz="1600" b="1" dirty="0"/>
                  <a:t>방식 개선</a:t>
                </a:r>
                <a:r>
                  <a:rPr kumimoji="1" lang="en-US" altLang="ko-KR" sz="1600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𝑺𝒃𝒐𝒙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ko-Kore-KR" altLang="en-US" sz="1600" b="1" dirty="0"/>
                  <a:t>에</a:t>
                </a:r>
                <a:r>
                  <a:rPr kumimoji="1" lang="ko-KR" altLang="en-US" sz="1600" b="1" dirty="0"/>
                  <a:t> 대한</a:t>
                </a:r>
                <a:r>
                  <a:rPr kumimoji="1" lang="en-US" altLang="ko-KR" sz="1600" b="1" dirty="0"/>
                  <a:t> </a:t>
                </a:r>
                <a:r>
                  <a:rPr kumimoji="1" lang="ko-KR" altLang="en-US" sz="1600" b="1" dirty="0"/>
                  <a:t>양자 회로를 구현하면 가능</a:t>
                </a:r>
                <a:endParaRPr kumimoji="1" lang="ko-Kore-KR" alt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6000E-B08D-0042-8D1C-0291DAFB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435" y="6268362"/>
                <a:ext cx="5575052" cy="344133"/>
              </a:xfrm>
              <a:prstGeom prst="rect">
                <a:avLst/>
              </a:prstGeom>
              <a:blipFill>
                <a:blip r:embed="rId5"/>
                <a:stretch>
                  <a:fillRect l="-455" t="-3571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94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C1B8DDD-0CEE-C945-8AC1-F474686F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/>
              <a:t>AES Implementations(2016~2020)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75044-F8B8-B541-BA34-33CA1C5F97E1}"/>
              </a:ext>
            </a:extLst>
          </p:cNvPr>
          <p:cNvSpPr txBox="1"/>
          <p:nvPr/>
        </p:nvSpPr>
        <p:spPr>
          <a:xfrm>
            <a:off x="338203" y="1346548"/>
            <a:ext cx="73522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대부분 </a:t>
            </a:r>
            <a:r>
              <a:rPr kumimoji="1" lang="ko-KR" altLang="en-US" dirty="0" err="1"/>
              <a:t>큐비트</a:t>
            </a:r>
            <a:r>
              <a:rPr kumimoji="1" lang="ko-KR" altLang="en-US" dirty="0"/>
              <a:t> 수를 줄이는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ko-KR" altLang="en-US" dirty="0"/>
              <a:t>을 제외한 모두 </a:t>
            </a:r>
            <a:r>
              <a:rPr kumimoji="1" lang="en-US" altLang="ko-KR" dirty="0"/>
              <a:t>bit-slicing</a:t>
            </a:r>
            <a:r>
              <a:rPr kumimoji="1" lang="ko-KR" altLang="en-US" dirty="0"/>
              <a:t> 방식의 </a:t>
            </a:r>
            <a:r>
              <a:rPr kumimoji="1" lang="en-US" altLang="ko-KR" dirty="0" err="1"/>
              <a:t>Sbox</a:t>
            </a:r>
            <a:r>
              <a:rPr kumimoji="1" lang="ko-KR" altLang="en-US" dirty="0"/>
              <a:t> 구현을 양자 회로로 이식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2016~2020</a:t>
            </a:r>
            <a:r>
              <a:rPr kumimoji="1" lang="ko-KR" altLang="en-US" dirty="0"/>
              <a:t>의 구현들은 많은 양자 게이트와 높은 회로 </a:t>
            </a:r>
            <a:r>
              <a:rPr kumimoji="1" lang="en-US" altLang="ko-KR" dirty="0"/>
              <a:t>depth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65F58-28CE-1D40-AF7C-83419FC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1235"/>
            <a:ext cx="4273222" cy="2323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C0F683-CC63-3640-9A44-17C4F55C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2961502"/>
            <a:ext cx="3912669" cy="1611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09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1A2F84AC-78D8-1148-A02D-482F9F3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463D0F-CC6A-CC4E-A54F-40B6B4DD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38" y="1299935"/>
            <a:ext cx="4273222" cy="176333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CF5A5-98FE-DA43-A6BE-915B5590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4" y="3170065"/>
            <a:ext cx="5170598" cy="26586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4CDE83-BEC8-B94E-8CC3-3A75D2028D1D}"/>
              </a:ext>
            </a:extLst>
          </p:cNvPr>
          <p:cNvSpPr/>
          <p:nvPr/>
        </p:nvSpPr>
        <p:spPr>
          <a:xfrm>
            <a:off x="636037" y="1244093"/>
            <a:ext cx="5379929" cy="473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C7DFFC6-5EB0-474A-AD3A-0C439C31635A}"/>
              </a:ext>
            </a:extLst>
          </p:cNvPr>
          <p:cNvCxnSpPr/>
          <p:nvPr/>
        </p:nvCxnSpPr>
        <p:spPr>
          <a:xfrm>
            <a:off x="4575473" y="3674142"/>
            <a:ext cx="12024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22AFF6A-B06A-4C47-986E-129FFF81F435}"/>
              </a:ext>
            </a:extLst>
          </p:cNvPr>
          <p:cNvCxnSpPr>
            <a:cxnSpLocks/>
          </p:cNvCxnSpPr>
          <p:nvPr/>
        </p:nvCxnSpPr>
        <p:spPr>
          <a:xfrm>
            <a:off x="775911" y="3820279"/>
            <a:ext cx="11628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8466DA2-D7A1-FA44-A960-BAB57770CDBC}"/>
              </a:ext>
            </a:extLst>
          </p:cNvPr>
          <p:cNvCxnSpPr>
            <a:cxnSpLocks/>
          </p:cNvCxnSpPr>
          <p:nvPr/>
        </p:nvCxnSpPr>
        <p:spPr>
          <a:xfrm>
            <a:off x="775911" y="3972679"/>
            <a:ext cx="27411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/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b="1" dirty="0">
                    <a:solidFill>
                      <a:schemeClr val="accent1"/>
                    </a:solidFill>
                  </a:rPr>
                  <a:t>가장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 좋은 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AES </a:t>
                </a:r>
                <a:r>
                  <a:rPr kumimoji="1" lang="ko-KR" altLang="en-US" b="1" dirty="0">
                    <a:solidFill>
                      <a:schemeClr val="accent1"/>
                    </a:solidFill>
                  </a:rPr>
                  <a:t>구현 결과를 제시</a:t>
                </a:r>
                <a:r>
                  <a:rPr kumimoji="1" lang="en-US" altLang="ko-KR" b="1" dirty="0">
                    <a:solidFill>
                      <a:schemeClr val="accent1"/>
                    </a:solidFill>
                  </a:rPr>
                  <a:t> (AES-128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𝟏𝟓𝟕</m:t>
                        </m:r>
                      </m:sup>
                    </m:sSup>
                  </m:oMath>
                </a14:m>
                <a:r>
                  <a:rPr kumimoji="1" lang="en-US" altLang="ko-KR" b="1" dirty="0">
                    <a:solidFill>
                      <a:schemeClr val="accent1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낮은 </a:t>
                </a:r>
                <a:r>
                  <a:rPr kumimoji="1" lang="en-US" altLang="ko-KR" dirty="0"/>
                  <a:t>depth,</a:t>
                </a:r>
                <a:r>
                  <a:rPr kumimoji="1" lang="ko-KR" altLang="en-US" dirty="0"/>
                  <a:t> 적은 양자 게이트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dirty="0"/>
                  <a:t>큐비트를</a:t>
                </a:r>
                <a:r>
                  <a:rPr kumimoji="1" lang="ko-KR" altLang="en-US" dirty="0"/>
                  <a:t> 더 쓰긴 함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Pipeline </a:t>
                </a:r>
                <a:r>
                  <a:rPr kumimoji="1" lang="ko-KR" altLang="en-US" dirty="0"/>
                  <a:t>방식의 구현</a:t>
                </a:r>
                <a:endParaRPr kumimoji="1"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다음 </a:t>
                </a:r>
                <a:r>
                  <a:rPr kumimoji="1" lang="en-US" altLang="ko-KR" dirty="0" err="1"/>
                  <a:t>Sbox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구현 선택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수식 변경 </a:t>
                </a:r>
                <a:r>
                  <a:rPr kumimoji="1" lang="en-US" altLang="ko-KR" dirty="0"/>
                  <a:t>X</a:t>
                </a:r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631795-E9DC-804B-BD12-85757689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65" y="1157262"/>
                <a:ext cx="5178982" cy="3980642"/>
              </a:xfrm>
              <a:prstGeom prst="rect">
                <a:avLst/>
              </a:prstGeom>
              <a:blipFill>
                <a:blip r:embed="rId4"/>
                <a:stretch>
                  <a:fillRect l="-733" t="-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B8965979-812D-B242-A008-B493F371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69" y="2369597"/>
            <a:ext cx="2684656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4E18-1B77-2C48-8E27-887186DA3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81" y="4816960"/>
            <a:ext cx="3531590" cy="192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432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12CA0C1-5AAC-6241-9EF0-BF69C76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EBD76-78B5-2449-BFCB-2066EDE0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4" y="1527211"/>
            <a:ext cx="6882066" cy="195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/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Oracle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 err="1"/>
                  <a:t>FwAES</a:t>
                </a:r>
                <a:r>
                  <a:rPr kumimoji="1" lang="en-US" altLang="ko-KR" dirty="0"/>
                  <a:t>,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dirty="0" err="1"/>
                  <a:t>FwAES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ore-KR" altLang="en-US" dirty="0"/>
                  <a:t>를 포함한 비용</a:t>
                </a:r>
                <a:r>
                  <a:rPr kumimoji="1" lang="en-US" altLang="ko-Kore-KR" dirty="0"/>
                  <a:t>, </a:t>
                </a:r>
                <a:r>
                  <a:rPr kumimoji="1" lang="ko-Kore-KR" altLang="en-US" dirty="0">
                    <a:solidFill>
                      <a:schemeClr val="accent1"/>
                    </a:solidFill>
                  </a:rPr>
                  <a:t>매우 낮은 </a:t>
                </a:r>
                <a:r>
                  <a:rPr kumimoji="1" lang="en-US" altLang="ko-Kore-KR" dirty="0">
                    <a:solidFill>
                      <a:schemeClr val="accent1"/>
                    </a:solidFill>
                  </a:rPr>
                  <a:t>depth, gates</a:t>
                </a:r>
                <a:r>
                  <a:rPr kumimoji="1" lang="ko-Kore-KR" altLang="en-US" dirty="0"/>
                  <a:t>에 비해 합리적인</a:t>
                </a:r>
                <a:r>
                  <a:rPr kumimoji="1" lang="en-US" altLang="ko-Kore-KR" dirty="0"/>
                  <a:t>? </a:t>
                </a:r>
                <a:r>
                  <a:rPr kumimoji="1" lang="ko-Kore-KR" altLang="en-US" dirty="0"/>
                  <a:t>큐비트 수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74C419-4389-A648-9011-62DA0EF7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9" y="1203590"/>
                <a:ext cx="8643713" cy="2862322"/>
              </a:xfrm>
              <a:prstGeom prst="rect">
                <a:avLst/>
              </a:prstGeom>
              <a:blipFill>
                <a:blip r:embed="rId3"/>
                <a:stretch>
                  <a:fillRect l="-440" t="-881" b="-22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4C269D1-A032-D948-AB1E-A97842CD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45" y="4299592"/>
            <a:ext cx="4700544" cy="20169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39F2BC-A5C2-5F44-8AB2-84B9AEA9D90D}"/>
              </a:ext>
            </a:extLst>
          </p:cNvPr>
          <p:cNvSpPr/>
          <p:nvPr/>
        </p:nvSpPr>
        <p:spPr>
          <a:xfrm>
            <a:off x="2368371" y="4211282"/>
            <a:ext cx="2151748" cy="215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7C5516-8DC0-4640-8784-2715C1EBF22F}"/>
              </a:ext>
            </a:extLst>
          </p:cNvPr>
          <p:cNvSpPr/>
          <p:nvPr/>
        </p:nvSpPr>
        <p:spPr>
          <a:xfrm>
            <a:off x="6314558" y="1962802"/>
            <a:ext cx="481834" cy="71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50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8CD0DC-EF52-0944-9D01-F25072F7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30" y="1556839"/>
            <a:ext cx="8327300" cy="2836409"/>
          </a:xfrm>
          <a:prstGeom prst="rect">
            <a:avLst/>
          </a:prstGeom>
        </p:spPr>
      </p:pic>
      <p:sp>
        <p:nvSpPr>
          <p:cNvPr id="5" name="제목 6">
            <a:extLst>
              <a:ext uri="{FF2B5EF4-FFF2-40B4-BE49-F238E27FC236}">
                <a16:creationId xmlns:a16="http://schemas.microsoft.com/office/drawing/2014/main" id="{04469E67-CA68-B04F-95E2-492127FF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Jaques’s</a:t>
            </a:r>
            <a:r>
              <a:rPr lang="en-US" altLang="ko-Kore-KR" dirty="0"/>
              <a:t> Implementation(EUROCRYPT 2020)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C95C7-5E41-B249-8F4A-64A7657F03DB}"/>
              </a:ext>
            </a:extLst>
          </p:cNvPr>
          <p:cNvSpPr/>
          <p:nvPr/>
        </p:nvSpPr>
        <p:spPr>
          <a:xfrm>
            <a:off x="7743216" y="2660724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33DA26-A7EF-A740-897A-B0892EF69FC6}"/>
              </a:ext>
            </a:extLst>
          </p:cNvPr>
          <p:cNvSpPr/>
          <p:nvPr/>
        </p:nvSpPr>
        <p:spPr>
          <a:xfrm>
            <a:off x="7756185" y="3343075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34A22-2D9D-0E45-9A17-6449CB74C0F7}"/>
              </a:ext>
            </a:extLst>
          </p:cNvPr>
          <p:cNvSpPr/>
          <p:nvPr/>
        </p:nvSpPr>
        <p:spPr>
          <a:xfrm>
            <a:off x="7759428" y="4001311"/>
            <a:ext cx="583659" cy="28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6709-EC64-6C4F-BA38-DE84D40A5706}"/>
              </a:ext>
            </a:extLst>
          </p:cNvPr>
          <p:cNvSpPr txBox="1"/>
          <p:nvPr/>
        </p:nvSpPr>
        <p:spPr>
          <a:xfrm>
            <a:off x="9636868" y="2352947"/>
            <a:ext cx="626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chemeClr val="accent1"/>
                </a:solidFill>
              </a:rPr>
              <a:t>Grassl</a:t>
            </a:r>
            <a:endParaRPr kumimoji="1" lang="ko-Kore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F7DB24-AD1A-4346-A979-9F13AA83ED9A}"/>
              </a:ext>
            </a:extLst>
          </p:cNvPr>
          <p:cNvCxnSpPr/>
          <p:nvPr/>
        </p:nvCxnSpPr>
        <p:spPr>
          <a:xfrm>
            <a:off x="9267217" y="2516222"/>
            <a:ext cx="3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3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39FC51C-9B43-547A-0FAA-75732FC7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Jang’s Implementation (</a:t>
            </a:r>
            <a:r>
              <a:rPr kumimoji="1" lang="en-US" altLang="ko-Kore-KR" dirty="0" err="1"/>
              <a:t>ePrint</a:t>
            </a:r>
            <a:r>
              <a:rPr kumimoji="1" lang="en-US" altLang="ko-Kore-KR" dirty="0"/>
              <a:t> 2022)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97EA4-7419-CAEB-E403-E42EFC406F8F}"/>
              </a:ext>
            </a:extLst>
          </p:cNvPr>
          <p:cNvSpPr txBox="1"/>
          <p:nvPr/>
        </p:nvSpPr>
        <p:spPr>
          <a:xfrm>
            <a:off x="298797" y="1333194"/>
            <a:ext cx="117466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AES</a:t>
            </a:r>
            <a:r>
              <a:rPr kumimoji="1" lang="ko-KR" altLang="en-US" sz="2400" b="1" dirty="0"/>
              <a:t> 양자 회로 최적화 </a:t>
            </a:r>
            <a:r>
              <a:rPr kumimoji="1" lang="en-US" altLang="ko-KR" sz="2400" b="1" dirty="0">
                <a:sym typeface="Wingdings" pitchFamily="2" charset="2"/>
              </a:rPr>
              <a:t></a:t>
            </a:r>
            <a:r>
              <a:rPr kumimoji="1" lang="ko-KR" altLang="en-US" sz="2400" b="1" dirty="0"/>
              <a:t> </a:t>
            </a:r>
            <a:r>
              <a:rPr kumimoji="1" lang="en-US" altLang="ko-KR" sz="2400" dirty="0"/>
              <a:t>Toffoli depth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Full depth</a:t>
            </a:r>
            <a:r>
              <a:rPr kumimoji="1" lang="ko-KR" altLang="en-US" sz="2400" dirty="0"/>
              <a:t> 감소에 초점을 맞춤</a:t>
            </a: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최신 </a:t>
            </a:r>
            <a:r>
              <a:rPr kumimoji="1" lang="en-US" altLang="ko-KR" sz="2400" dirty="0"/>
              <a:t>AES</a:t>
            </a:r>
            <a:r>
              <a:rPr kumimoji="1" lang="ko-KR" altLang="en-US" sz="2400" dirty="0"/>
              <a:t> 양자 회로 구현들 중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Asiacrypt20, Asiacrypt22, Eurocrypt20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bug-fixed</a:t>
            </a:r>
            <a:r>
              <a:rPr kumimoji="1" lang="ko-KR" altLang="en-US" sz="2400" dirty="0"/>
              <a:t> 버전</a:t>
            </a:r>
            <a:r>
              <a:rPr kumimoji="1" lang="en-US" altLang="ko-KR" sz="2400" dirty="0"/>
              <a:t>,</a:t>
            </a:r>
          </a:p>
          <a:p>
            <a:r>
              <a:rPr kumimoji="1" lang="ko-KR" altLang="en-US" sz="2400" dirty="0"/>
              <a:t>    </a:t>
            </a:r>
            <a:r>
              <a:rPr kumimoji="1" lang="ko-KR" altLang="en-US" sz="2400" b="1" dirty="0"/>
              <a:t>가장 빠르고 낮은 회로 </a:t>
            </a:r>
            <a:r>
              <a:rPr kumimoji="1" lang="en-US" altLang="ko-KR" sz="2400" b="1" dirty="0"/>
              <a:t>Depth </a:t>
            </a:r>
            <a:r>
              <a:rPr kumimoji="1" lang="ko-KR" altLang="en-US" sz="2400" b="1" dirty="0"/>
              <a:t>제공</a:t>
            </a: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가장 낮은 </a:t>
            </a:r>
            <a:r>
              <a:rPr kumimoji="1" lang="en-US" altLang="ko-KR" sz="2400" dirty="0"/>
              <a:t>Full depth Toffoli depth</a:t>
            </a:r>
          </a:p>
          <a:p>
            <a:pPr lvl="1"/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Eurocrypt’20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AES</a:t>
            </a:r>
            <a:r>
              <a:rPr kumimoji="1" lang="ko-KR" altLang="en-US" sz="2400" dirty="0"/>
              <a:t> 양자 회로 구현의 프로그래밍 </a:t>
            </a:r>
            <a:r>
              <a:rPr kumimoji="1" lang="ko-KR" altLang="en-US" sz="2400" b="1" dirty="0"/>
              <a:t>버그 분석 및 수정</a:t>
            </a:r>
            <a:r>
              <a:rPr kumimoji="1" lang="ko-KR" altLang="en-US" sz="2400" dirty="0"/>
              <a:t> 후 </a:t>
            </a:r>
            <a:r>
              <a:rPr kumimoji="1" lang="en-US" altLang="ko-KR" sz="2400" dirty="0"/>
              <a:t>(Microsoft Q#),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    올바른 양자 자원 보고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177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C92E3AD-9B06-BEA7-0566-07BBB231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Jang’s Implementation (</a:t>
            </a:r>
            <a:r>
              <a:rPr kumimoji="1" lang="en-US" altLang="ko-Kore-KR" dirty="0" err="1"/>
              <a:t>ePrint</a:t>
            </a:r>
            <a:r>
              <a:rPr kumimoji="1" lang="en-US" altLang="ko-Kore-KR" dirty="0"/>
              <a:t> 2022)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FE383-0A08-F2F1-8B57-1742790CE4BF}"/>
              </a:ext>
            </a:extLst>
          </p:cNvPr>
          <p:cNvSpPr txBox="1"/>
          <p:nvPr/>
        </p:nvSpPr>
        <p:spPr>
          <a:xfrm>
            <a:off x="411920" y="1358388"/>
            <a:ext cx="11296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하지만 </a:t>
            </a:r>
            <a:r>
              <a:rPr kumimoji="1" lang="en-US" altLang="ko-KR" sz="2400" dirty="0"/>
              <a:t>Ancilla </a:t>
            </a:r>
            <a:r>
              <a:rPr kumimoji="1" lang="ko-KR" altLang="en-US" sz="2400" dirty="0" err="1"/>
              <a:t>큐빗을</a:t>
            </a:r>
            <a:r>
              <a:rPr kumimoji="1" lang="ko-KR" altLang="en-US" sz="2400" dirty="0"/>
              <a:t> 재사용하기 위한 수행하는 </a:t>
            </a:r>
            <a:r>
              <a:rPr kumimoji="1" lang="en-US" altLang="ko-KR" sz="2400" dirty="0" err="1"/>
              <a:t>SubBytes</a:t>
            </a:r>
            <a:r>
              <a:rPr kumimoji="1" lang="ko-KR" altLang="en-US" sz="2400" dirty="0"/>
              <a:t>에 대한 </a:t>
            </a:r>
            <a:r>
              <a:rPr kumimoji="1" lang="en-US" altLang="ko-KR" sz="2400" dirty="0">
                <a:solidFill>
                  <a:srgbClr val="C00000"/>
                </a:solidFill>
              </a:rPr>
              <a:t>Reverse</a:t>
            </a:r>
            <a:r>
              <a:rPr kumimoji="1" lang="ko-KR" altLang="en-US" sz="2400" dirty="0">
                <a:solidFill>
                  <a:srgbClr val="C00000"/>
                </a:solidFill>
              </a:rPr>
              <a:t> 연산은</a:t>
            </a:r>
            <a:r>
              <a:rPr kumimoji="1" lang="en-US" altLang="ko-KR" sz="2400" dirty="0">
                <a:solidFill>
                  <a:srgbClr val="C00000"/>
                </a:solidFill>
              </a:rPr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Depth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증가시킴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SB </a:t>
            </a:r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en-US" altLang="ko-KR" sz="2400" dirty="0">
                <a:solidFill>
                  <a:srgbClr val="C00000"/>
                </a:solidFill>
                <a:sym typeface="Wingdings" pitchFamily="2" charset="2"/>
              </a:rPr>
              <a:t>SB </a:t>
            </a:r>
            <a:r>
              <a:rPr kumimoji="1" lang="en-US" altLang="ko-KR" sz="2400" dirty="0">
                <a:sym typeface="Wingdings" pitchFamily="2" charset="2"/>
              </a:rPr>
              <a:t>  </a:t>
            </a:r>
            <a:r>
              <a:rPr kumimoji="1" lang="en-US" altLang="ko-KR" sz="2400" dirty="0"/>
              <a:t>SB </a:t>
            </a:r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en-US" altLang="ko-KR" sz="2400" dirty="0">
                <a:solidFill>
                  <a:srgbClr val="C00000"/>
                </a:solidFill>
                <a:sym typeface="Wingdings" pitchFamily="2" charset="2"/>
              </a:rPr>
              <a:t>SB</a:t>
            </a:r>
            <a:endParaRPr kumimoji="1" lang="en-US" altLang="ko-KR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7D53BA-67D9-786D-3DD9-1A1D7D91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44" y="2558717"/>
            <a:ext cx="7772400" cy="372700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B2577-723F-0A01-D766-ED04A84D4414}"/>
                  </a:ext>
                </a:extLst>
              </p:cNvPr>
              <p:cNvSpPr txBox="1"/>
              <p:nvPr/>
            </p:nvSpPr>
            <p:spPr>
              <a:xfrm>
                <a:off x="4757529" y="1658362"/>
                <a:ext cx="245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†</m:t>
                      </m:r>
                    </m:oMath>
                  </m:oMathPara>
                </a14:m>
                <a:endParaRPr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B2577-723F-0A01-D766-ED04A84D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1658362"/>
                <a:ext cx="245165" cy="369332"/>
              </a:xfrm>
              <a:prstGeom prst="rect">
                <a:avLst/>
              </a:prstGeom>
              <a:blipFill>
                <a:blip r:embed="rId3"/>
                <a:stretch>
                  <a:fillRect l="-4762" r="-19048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DC49F4-BA76-B4B0-4E96-75B982B5C5E7}"/>
                  </a:ext>
                </a:extLst>
              </p:cNvPr>
              <p:cNvSpPr txBox="1"/>
              <p:nvPr/>
            </p:nvSpPr>
            <p:spPr>
              <a:xfrm>
                <a:off x="6301409" y="1658362"/>
                <a:ext cx="245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†</m:t>
                      </m:r>
                    </m:oMath>
                  </m:oMathPara>
                </a14:m>
                <a:endParaRPr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DC49F4-BA76-B4B0-4E96-75B982B5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09" y="1658362"/>
                <a:ext cx="245165" cy="369332"/>
              </a:xfrm>
              <a:prstGeom prst="rect">
                <a:avLst/>
              </a:prstGeom>
              <a:blipFill>
                <a:blip r:embed="rId4"/>
                <a:stretch>
                  <a:fillRect l="-5000" r="-25000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2D322637-AF7E-24A5-76E4-21C3670CDA75}"/>
              </a:ext>
            </a:extLst>
          </p:cNvPr>
          <p:cNvSpPr/>
          <p:nvPr/>
        </p:nvSpPr>
        <p:spPr>
          <a:xfrm>
            <a:off x="3167270" y="2868105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5630A5A-45A2-56EE-3E4B-8971F3609EF9}"/>
              </a:ext>
            </a:extLst>
          </p:cNvPr>
          <p:cNvSpPr/>
          <p:nvPr/>
        </p:nvSpPr>
        <p:spPr>
          <a:xfrm>
            <a:off x="3836505" y="3146401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14560F88-5664-167F-A5EE-B113FAC96C9B}"/>
              </a:ext>
            </a:extLst>
          </p:cNvPr>
          <p:cNvSpPr/>
          <p:nvPr/>
        </p:nvSpPr>
        <p:spPr>
          <a:xfrm>
            <a:off x="4499113" y="3424696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6DE40239-A91C-A719-4042-6313ACC289C7}"/>
              </a:ext>
            </a:extLst>
          </p:cNvPr>
          <p:cNvSpPr/>
          <p:nvPr/>
        </p:nvSpPr>
        <p:spPr>
          <a:xfrm>
            <a:off x="5135218" y="3689739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14633AD1-2D24-D769-5187-D51755E0E33B}"/>
              </a:ext>
            </a:extLst>
          </p:cNvPr>
          <p:cNvSpPr/>
          <p:nvPr/>
        </p:nvSpPr>
        <p:spPr>
          <a:xfrm>
            <a:off x="5804453" y="3968035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7EFF2557-A88F-104F-1F00-928EC1B5BA4C}"/>
              </a:ext>
            </a:extLst>
          </p:cNvPr>
          <p:cNvSpPr/>
          <p:nvPr/>
        </p:nvSpPr>
        <p:spPr>
          <a:xfrm>
            <a:off x="6467061" y="4246330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860CB769-C345-DAF2-8F98-24139BF0686C}"/>
              </a:ext>
            </a:extLst>
          </p:cNvPr>
          <p:cNvSpPr/>
          <p:nvPr/>
        </p:nvSpPr>
        <p:spPr>
          <a:xfrm>
            <a:off x="7120653" y="4487027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D401D097-6717-2A3A-60EF-16B9F5B0212E}"/>
              </a:ext>
            </a:extLst>
          </p:cNvPr>
          <p:cNvSpPr/>
          <p:nvPr/>
        </p:nvSpPr>
        <p:spPr>
          <a:xfrm>
            <a:off x="7789888" y="4765323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3C9EA126-A21D-5634-4F84-F60D87BACE18}"/>
              </a:ext>
            </a:extLst>
          </p:cNvPr>
          <p:cNvSpPr/>
          <p:nvPr/>
        </p:nvSpPr>
        <p:spPr>
          <a:xfrm>
            <a:off x="8452496" y="5043618"/>
            <a:ext cx="92765" cy="15880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3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C92E3AD-9B06-BEA7-0566-07BBB231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Jang’s Implementation (</a:t>
            </a:r>
            <a:r>
              <a:rPr kumimoji="1" lang="en-US" altLang="ko-Kore-KR" dirty="0" err="1"/>
              <a:t>ePrint</a:t>
            </a:r>
            <a:r>
              <a:rPr kumimoji="1" lang="en-US" altLang="ko-Kore-KR" dirty="0"/>
              <a:t> 2022)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FE383-0A08-F2F1-8B57-1742790CE4BF}"/>
              </a:ext>
            </a:extLst>
          </p:cNvPr>
          <p:cNvSpPr txBox="1"/>
          <p:nvPr/>
        </p:nvSpPr>
        <p:spPr>
          <a:xfrm>
            <a:off x="292652" y="1186110"/>
            <a:ext cx="11601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Improved Pipeline </a:t>
            </a:r>
            <a:r>
              <a:rPr kumimoji="1" lang="ko-KR" altLang="en-US" sz="2400" b="1" dirty="0"/>
              <a:t>아키텍처</a:t>
            </a:r>
            <a:r>
              <a:rPr kumimoji="1" lang="ko-KR" altLang="en-US" sz="2400" dirty="0"/>
              <a:t>를 제시함으로써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Full parallelism </a:t>
            </a:r>
            <a:r>
              <a:rPr kumimoji="1" lang="ko-KR" altLang="en-US" sz="2400" dirty="0"/>
              <a:t>달성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/>
              <a:t>Shallow </a:t>
            </a:r>
            <a:r>
              <a:rPr kumimoji="1" lang="ko-KR" altLang="en-US" sz="2400" dirty="0"/>
              <a:t>버전</a:t>
            </a: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두 쌍의 </a:t>
            </a:r>
            <a:r>
              <a:rPr kumimoji="1" lang="en-US" altLang="ko-KR" sz="2400" dirty="0" err="1"/>
              <a:t>SubBytes</a:t>
            </a:r>
            <a:r>
              <a:rPr kumimoji="1" lang="en-US" altLang="ko-KR" sz="2400" dirty="0"/>
              <a:t> (SB)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번갈아 가면서 운용</a:t>
            </a:r>
            <a:endParaRPr kumimoji="1"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각 라운드 </a:t>
            </a:r>
            <a:r>
              <a:rPr kumimoji="1" lang="en-US" altLang="ko-KR" sz="2400" dirty="0"/>
              <a:t>Depth</a:t>
            </a:r>
            <a:r>
              <a:rPr kumimoji="1" lang="ko-KR" altLang="en-US" sz="2400" dirty="0"/>
              <a:t>가 </a:t>
            </a:r>
            <a:r>
              <a:rPr kumimoji="1" lang="en-US" altLang="ko-KR" sz="2400" dirty="0" err="1"/>
              <a:t>SubBytes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(72) + </a:t>
            </a:r>
            <a:r>
              <a:rPr kumimoji="1" lang="en-US" altLang="ko-KR" sz="2400" dirty="0" err="1"/>
              <a:t>MixColumns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(30)</a:t>
            </a:r>
            <a:r>
              <a:rPr kumimoji="1" lang="ko-KR" altLang="en-US" sz="2400" dirty="0"/>
              <a:t> 로만 카운트 됨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최적의 </a:t>
            </a:r>
            <a:r>
              <a:rPr kumimoji="1" lang="en-US" altLang="ko-KR" sz="2400" dirty="0"/>
              <a:t>Depth)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5B61AA-FF60-17DD-0F05-09C64CC6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15" y="2776802"/>
            <a:ext cx="8783972" cy="35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 컴퓨터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920" y="969911"/>
                <a:ext cx="11368160" cy="519578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3200" dirty="0"/>
                  <a:t>Quantum computer</a:t>
                </a:r>
              </a:p>
              <a:p>
                <a:pPr>
                  <a:buFontTx/>
                  <a:buChar char="-"/>
                </a:pPr>
                <a:r>
                  <a:rPr lang="en-US" altLang="ko-KR" sz="2400" dirty="0"/>
                  <a:t>Qubit</a:t>
                </a:r>
                <a:r>
                  <a:rPr lang="ko-KR" altLang="en-US" sz="2400" dirty="0"/>
                  <a:t>의 </a:t>
                </a:r>
                <a:r>
                  <a:rPr lang="ko-KR" altLang="en-US" sz="2400" b="1" dirty="0">
                    <a:solidFill>
                      <a:srgbClr val="2E75B6"/>
                    </a:solidFill>
                  </a:rPr>
                  <a:t>중첩</a:t>
                </a:r>
                <a:r>
                  <a:rPr lang="ko-KR" altLang="en-US" sz="2400" dirty="0"/>
                  <a:t> 및 </a:t>
                </a:r>
                <a:r>
                  <a:rPr lang="ko-KR" altLang="en-US" sz="2400" b="1" dirty="0">
                    <a:solidFill>
                      <a:srgbClr val="2E75B6"/>
                    </a:solidFill>
                  </a:rPr>
                  <a:t>얽힘</a:t>
                </a:r>
                <a:r>
                  <a:rPr lang="ko-KR" altLang="en-US" sz="2400" dirty="0"/>
                  <a:t>의 양자 상태를 활용하여 계산을 수행</a:t>
                </a:r>
                <a:endParaRPr lang="en-US" altLang="ko-KR" sz="2400" dirty="0"/>
              </a:p>
              <a:p>
                <a:pPr>
                  <a:buFontTx/>
                  <a:buChar char="-"/>
                </a:pPr>
                <a:r>
                  <a:rPr lang="en-US" altLang="ko-KR" sz="2400" dirty="0">
                    <a:solidFill>
                      <a:schemeClr val="tx1"/>
                    </a:solidFill>
                  </a:rPr>
                  <a:t>Qubit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2400" b="1" dirty="0">
                    <a:solidFill>
                      <a:schemeClr val="accent5"/>
                    </a:solidFill>
                  </a:rPr>
                  <a:t>중첩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성질로 인해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-qubit </a:t>
                </a:r>
                <a:r>
                  <a:rPr lang="ko-KR" altLang="en-US" sz="2400" dirty="0" err="1">
                    <a:solidFill>
                      <a:schemeClr val="tx1"/>
                    </a:solidFill>
                  </a:rPr>
                  <a:t>으로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</a:rPr>
                  <a:t>개의 경우를 표현하고 한번에 연산 가능</a:t>
                </a:r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>
                  <a:buFontTx/>
                  <a:buChar char="-"/>
                </a:pPr>
                <a:r>
                  <a:rPr lang="ko-KR" altLang="en-US" sz="2400" dirty="0"/>
                  <a:t>현재는 양자컴퓨터의 </a:t>
                </a:r>
                <a:r>
                  <a:rPr lang="ko-KR" altLang="en-US" sz="2400" b="1" dirty="0">
                    <a:solidFill>
                      <a:srgbClr val="2E75B6"/>
                    </a:solidFill>
                  </a:rPr>
                  <a:t>성능 한계</a:t>
                </a:r>
                <a:r>
                  <a:rPr lang="en-US" altLang="ko-KR" sz="2400" dirty="0"/>
                  <a:t>(</a:t>
                </a:r>
                <a:r>
                  <a:rPr lang="ko-KR" altLang="en-US" sz="2400" dirty="0" err="1"/>
                  <a:t>큐비트</a:t>
                </a:r>
                <a:r>
                  <a:rPr lang="ko-KR" altLang="en-US" sz="2400" dirty="0"/>
                  <a:t> 수</a:t>
                </a:r>
                <a:r>
                  <a:rPr lang="en-US" altLang="ko-KR" sz="2400" dirty="0"/>
                  <a:t>,</a:t>
                </a:r>
                <a:r>
                  <a:rPr lang="ko-KR" altLang="en-US" sz="2400" dirty="0"/>
                  <a:t> 오류 등</a:t>
                </a:r>
                <a:r>
                  <a:rPr lang="en-US" altLang="ko-KR" sz="2400" dirty="0"/>
                  <a:t>)</a:t>
                </a:r>
                <a:r>
                  <a:rPr lang="ko-KR" altLang="en-US" sz="2400" dirty="0"/>
                  <a:t>로 실질적인 동작이 어려움</a:t>
                </a:r>
                <a:endParaRPr lang="en-US" altLang="ko-KR" sz="2400" dirty="0"/>
              </a:p>
              <a:p>
                <a:pPr lvl="1"/>
                <a:r>
                  <a:rPr kumimoji="1" lang="ko-KR" altLang="en-US" sz="1800" b="1" dirty="0" err="1">
                    <a:sym typeface="Wingdings" pitchFamily="2" charset="2"/>
                  </a:rPr>
                  <a:t>큐비트</a:t>
                </a:r>
                <a:r>
                  <a:rPr kumimoji="1" lang="ko-KR" altLang="en-US" sz="1800" b="1" dirty="0">
                    <a:sym typeface="Wingdings" pitchFamily="2" charset="2"/>
                  </a:rPr>
                  <a:t> 수 </a:t>
                </a:r>
                <a:r>
                  <a:rPr kumimoji="1" lang="en-US" altLang="ko-KR" sz="1800" dirty="0">
                    <a:sym typeface="Wingdings" pitchFamily="2" charset="2"/>
                  </a:rPr>
                  <a:t>:</a:t>
                </a:r>
                <a:r>
                  <a:rPr kumimoji="1" lang="ko-KR" altLang="en-US" sz="1800" dirty="0">
                    <a:sym typeface="Wingdings" pitchFamily="2" charset="2"/>
                  </a:rPr>
                  <a:t> 현재는 양자컴퓨터가 암호에 유효한 영향을 미치는데 필요한 </a:t>
                </a:r>
                <a:r>
                  <a:rPr kumimoji="1" lang="ko-KR" altLang="en-US" sz="1800" dirty="0" err="1">
                    <a:sym typeface="Wingdings" pitchFamily="2" charset="2"/>
                  </a:rPr>
                  <a:t>큐비트</a:t>
                </a:r>
                <a:r>
                  <a:rPr kumimoji="1" lang="ko-KR" altLang="en-US" sz="1800" dirty="0">
                    <a:sym typeface="Wingdings" pitchFamily="2" charset="2"/>
                  </a:rPr>
                  <a:t> 수보다 훨씬 못 미침</a:t>
                </a:r>
                <a:endParaRPr kumimoji="1" lang="en-US" altLang="ko-KR" sz="1800" dirty="0">
                  <a:sym typeface="Wingdings" pitchFamily="2" charset="2"/>
                </a:endParaRPr>
              </a:p>
              <a:p>
                <a:pPr lvl="1"/>
                <a:endParaRPr kumimoji="1" lang="en-US" altLang="ko-KR" sz="100" dirty="0">
                  <a:sym typeface="Wingdings" pitchFamily="2" charset="2"/>
                </a:endParaRPr>
              </a:p>
              <a:p>
                <a:pPr lvl="1"/>
                <a:r>
                  <a:rPr kumimoji="1" lang="ko-KR" altLang="en-US" sz="1800" b="1" dirty="0">
                    <a:sym typeface="Wingdings" pitchFamily="2" charset="2"/>
                  </a:rPr>
                  <a:t>오류</a:t>
                </a:r>
                <a:r>
                  <a:rPr kumimoji="1" lang="ko-KR" altLang="en-US" sz="1800" dirty="0">
                    <a:sym typeface="Wingdings" pitchFamily="2" charset="2"/>
                  </a:rPr>
                  <a:t> </a:t>
                </a:r>
                <a:r>
                  <a:rPr kumimoji="1" lang="en-US" altLang="ko-KR" sz="1800" dirty="0">
                    <a:sym typeface="Wingdings" pitchFamily="2" charset="2"/>
                  </a:rPr>
                  <a:t>:</a:t>
                </a:r>
                <a:r>
                  <a:rPr kumimoji="1" lang="ko-KR" altLang="en-US" sz="1800" dirty="0">
                    <a:sym typeface="Wingdings" pitchFamily="2" charset="2"/>
                  </a:rPr>
                  <a:t> 현재 </a:t>
                </a:r>
                <a:r>
                  <a:rPr kumimoji="1" lang="ko-KR" altLang="en-US" sz="1800" dirty="0"/>
                  <a:t>최상의 하드웨어 </a:t>
                </a:r>
                <a:r>
                  <a:rPr kumimoji="1" lang="en-US" altLang="ko-KR" sz="1800" dirty="0"/>
                  <a:t>2 </a:t>
                </a:r>
                <a:r>
                  <a:rPr kumimoji="1" lang="ko-KR" altLang="en-US" sz="1800" dirty="0" err="1"/>
                  <a:t>큐비트</a:t>
                </a:r>
                <a:r>
                  <a:rPr kumimoji="1" lang="ko-KR" altLang="en-US" sz="1800" dirty="0"/>
                  <a:t> 게이트 당 오류율은 </a:t>
                </a:r>
                <a:r>
                  <a:rPr kumimoji="1" lang="en-US" altLang="ko-KR" sz="1800" dirty="0"/>
                  <a:t>0.1% </a:t>
                </a:r>
                <a:r>
                  <a:rPr kumimoji="1" lang="ko-KR" altLang="en-US" sz="1800" dirty="0"/>
                  <a:t>이상 </a:t>
                </a:r>
                <a:r>
                  <a:rPr kumimoji="1" lang="en-US" altLang="ko-KR" sz="1800" dirty="0">
                    <a:sym typeface="Wingdings" pitchFamily="2" charset="2"/>
                  </a:rPr>
                  <a:t></a:t>
                </a:r>
                <a:r>
                  <a:rPr kumimoji="1" lang="ko-KR" altLang="en-US" sz="1800" dirty="0">
                    <a:sym typeface="Wingdings" pitchFamily="2" charset="2"/>
                  </a:rPr>
                  <a:t> 동작에 필요한 </a:t>
                </a:r>
                <a:r>
                  <a:rPr kumimoji="1" lang="ko-KR" altLang="en-US" sz="1800" dirty="0" err="1">
                    <a:sym typeface="Wingdings" pitchFamily="2" charset="2"/>
                  </a:rPr>
                  <a:t>큐비트</a:t>
                </a:r>
                <a:r>
                  <a:rPr kumimoji="1" lang="ko-KR" altLang="en-US" sz="1800" dirty="0">
                    <a:sym typeface="Wingdings" pitchFamily="2" charset="2"/>
                  </a:rPr>
                  <a:t> 외에 오류 수정을 위한 </a:t>
                </a:r>
                <a:r>
                  <a:rPr kumimoji="1" lang="ko-KR" altLang="en-US" sz="1800" dirty="0" err="1">
                    <a:sym typeface="Wingdings" pitchFamily="2" charset="2"/>
                  </a:rPr>
                  <a:t>큐비트</a:t>
                </a:r>
                <a:r>
                  <a:rPr kumimoji="1" lang="ko-KR" altLang="en-US" sz="1800" dirty="0">
                    <a:sym typeface="Wingdings" pitchFamily="2" charset="2"/>
                  </a:rPr>
                  <a:t> 추가 필요</a:t>
                </a:r>
                <a:endParaRPr lang="en-US" altLang="ko-KR" sz="1800" dirty="0"/>
              </a:p>
              <a:p>
                <a:pPr>
                  <a:buFontTx/>
                  <a:buChar char="-"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920" y="969911"/>
                <a:ext cx="11368160" cy="5195784"/>
              </a:xfrm>
              <a:blipFill>
                <a:blip r:embed="rId2"/>
                <a:stretch>
                  <a:fillRect l="-1228" t="-2439" r="-2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 descr="포브스 - 중앙시사매거진">
            <a:extLst>
              <a:ext uri="{FF2B5EF4-FFF2-40B4-BE49-F238E27FC236}">
                <a16:creationId xmlns:a16="http://schemas.microsoft.com/office/drawing/2014/main" id="{E6931C7D-F7D7-696E-487D-F6171146C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25313" r="6315" b="26483"/>
          <a:stretch/>
        </p:blipFill>
        <p:spPr bwMode="auto">
          <a:xfrm>
            <a:off x="636795" y="4029560"/>
            <a:ext cx="5490201" cy="2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oyota and Mitsubishi Chemical to use IBM quantum computer - Nikkei Asia">
            <a:extLst>
              <a:ext uri="{FF2B5EF4-FFF2-40B4-BE49-F238E27FC236}">
                <a16:creationId xmlns:a16="http://schemas.microsoft.com/office/drawing/2014/main" id="{06908E75-498F-D409-47CF-2A42BDB2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94" y="4029560"/>
            <a:ext cx="4659011" cy="26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1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6205A-8C8C-31C9-8A19-5AF03C57CADA}"/>
                  </a:ext>
                </a:extLst>
              </p:cNvPr>
              <p:cNvSpPr txBox="1"/>
              <p:nvPr/>
            </p:nvSpPr>
            <p:spPr>
              <a:xfrm>
                <a:off x="0" y="1124334"/>
                <a:ext cx="12018682" cy="1865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현재 </a:t>
                </a:r>
                <a:r>
                  <a:rPr kumimoji="1" lang="en-US" altLang="ko-KR" sz="2200" dirty="0"/>
                  <a:t>NIST</a:t>
                </a:r>
                <a:r>
                  <a:rPr kumimoji="1" lang="ko-KR" altLang="en-US" sz="2200" dirty="0"/>
                  <a:t> 기준은 너무 보수적이기 때문에</a:t>
                </a:r>
                <a:r>
                  <a:rPr kumimoji="1" lang="en-US" altLang="ko-KR" sz="2200" dirty="0"/>
                  <a:t>,</a:t>
                </a:r>
                <a:r>
                  <a:rPr kumimoji="1" lang="ko-KR" altLang="en-US" sz="2200" dirty="0"/>
                  <a:t> 제출 알고리즘들이 </a:t>
                </a:r>
                <a:endParaRPr kumimoji="1" lang="en-US" altLang="ko-KR" sz="2200" dirty="0"/>
              </a:p>
              <a:p>
                <a:pPr lvl="1"/>
                <a:r>
                  <a:rPr kumimoji="1" lang="ko-KR" altLang="en-US" sz="2200" dirty="0"/>
                  <a:t>     적절한 보안 강도를 주장하기 어려움</a:t>
                </a:r>
                <a:endParaRPr kumimoji="1" lang="en-US" altLang="ko-KR" sz="2200" dirty="0"/>
              </a:p>
              <a:p>
                <a:pPr lvl="1"/>
                <a:endParaRPr kumimoji="1" lang="en-US" altLang="ko-KR" sz="5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AES</a:t>
                </a:r>
                <a:r>
                  <a:rPr kumimoji="1" lang="ko-KR" altLang="en-US" sz="2200" dirty="0"/>
                  <a:t>에 대한 효율적인 양자 회로를 기반으로 </a:t>
                </a:r>
                <a:r>
                  <a:rPr kumimoji="1" lang="en-US" altLang="ko-KR" sz="2200" dirty="0"/>
                  <a:t>Grover key search </a:t>
                </a:r>
                <a:r>
                  <a:rPr kumimoji="1" lang="ko-KR" altLang="en-US" sz="2200" dirty="0"/>
                  <a:t>복잡도를 줄임</a:t>
                </a:r>
                <a:endParaRPr kumimoji="1" lang="en-US" altLang="ko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2200" dirty="0"/>
                  <a:t>새로운 보안 기준으로 활용될 수 있음</a:t>
                </a:r>
                <a:endParaRPr kumimoji="1" lang="en-US" altLang="ko-KR" sz="2200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233</m:t>
                        </m:r>
                      </m:sup>
                    </m:sSup>
                    <m:r>
                      <a:rPr kumimoji="1" lang="en-US" altLang="ko-KR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298</m:t>
                        </m:r>
                      </m:sup>
                    </m:sSup>
                  </m:oMath>
                </a14:m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157</m:t>
                        </m:r>
                      </m:sup>
                    </m:sSup>
                    <m:r>
                      <a:rPr kumimoji="1" lang="en-US" altLang="ko-KR" sz="2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222</m:t>
                        </m:r>
                      </m:sup>
                    </m:sSup>
                    <m:r>
                      <a:rPr kumimoji="1" lang="en-US" altLang="ko-KR" sz="2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286</m:t>
                        </m:r>
                      </m:sup>
                    </m:sSup>
                  </m:oMath>
                </a14:m>
                <a:endParaRPr kumimoji="1" lang="en-US" altLang="ko-KR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6205A-8C8C-31C9-8A19-5AF03C57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4334"/>
                <a:ext cx="12018682" cy="1865895"/>
              </a:xfrm>
              <a:prstGeom prst="rect">
                <a:avLst/>
              </a:prstGeom>
              <a:blipFill>
                <a:blip r:embed="rId2"/>
                <a:stretch>
                  <a:fillRect t="-2703" b="-54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D7BE1C3-D0FA-7BD1-30DE-E381ACF3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94" y="3108147"/>
            <a:ext cx="5308654" cy="258197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0652CB8B-1938-57F5-A172-B8B042FB2126}"/>
              </a:ext>
            </a:extLst>
          </p:cNvPr>
          <p:cNvSpPr/>
          <p:nvPr/>
        </p:nvSpPr>
        <p:spPr>
          <a:xfrm rot="8996284">
            <a:off x="5218759" y="3603757"/>
            <a:ext cx="258644" cy="14721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E9AF9D07-01E9-9B6F-7DCD-A78782BE2A3C}"/>
              </a:ext>
            </a:extLst>
          </p:cNvPr>
          <p:cNvSpPr/>
          <p:nvPr/>
        </p:nvSpPr>
        <p:spPr>
          <a:xfrm rot="8996284">
            <a:off x="5218759" y="4243462"/>
            <a:ext cx="258644" cy="14721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91431B9-B3AC-0C9F-39C6-22E0299E0996}"/>
              </a:ext>
            </a:extLst>
          </p:cNvPr>
          <p:cNvSpPr/>
          <p:nvPr/>
        </p:nvSpPr>
        <p:spPr>
          <a:xfrm rot="8996284">
            <a:off x="5218758" y="4872195"/>
            <a:ext cx="258644" cy="14721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C46A932-264F-912D-5A7C-0F4BDE81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dirty="0"/>
              <a:t>Jang’s Implementation (</a:t>
            </a:r>
            <a:r>
              <a:rPr kumimoji="1" lang="en-US" altLang="ko-Kore-KR" dirty="0" err="1"/>
              <a:t>ePrint</a:t>
            </a:r>
            <a:r>
              <a:rPr kumimoji="1" lang="en-US" altLang="ko-Kore-KR" dirty="0"/>
              <a:t> 2022)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958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4259414" y="2959640"/>
            <a:ext cx="3711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dirty="0"/>
              <a:t>감사합니다</a:t>
            </a:r>
            <a:endParaRPr kumimoji="1" lang="ko-Kore-KR" altLang="en-US" sz="5500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B3CB6-2A04-8BBB-6C91-5F2A8761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양자프로그래밍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04BEC0B-5B0D-2896-5888-9B224E0AD92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ko-KR" altLang="en-US" sz="2600" b="1" dirty="0">
                    <a:solidFill>
                      <a:srgbClr val="2E75B6"/>
                    </a:solidFill>
                  </a:rPr>
                  <a:t>중첩</a:t>
                </a:r>
                <a:r>
                  <a:rPr lang="en-US" altLang="ko-KR" sz="2600" b="1" dirty="0">
                    <a:solidFill>
                      <a:srgbClr val="2E75B6"/>
                    </a:solidFill>
                  </a:rPr>
                  <a:t>(superposition)</a:t>
                </a:r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큐비트가 여러 상태를 확률적으로 가지고 있는 상태</a:t>
                </a:r>
                <a:endParaRPr lang="en-US" altLang="ko-KR" sz="2000" dirty="0"/>
              </a:p>
              <a:p>
                <a:pPr algn="just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중첩 성질로 인해 큐비트는 모든 값이 확률로서 존재하므로 </a:t>
                </a:r>
                <a14:m>
                  <m:oMath xmlns:m="http://schemas.openxmlformats.org/officeDocument/2006/math">
                    <m:r>
                      <a:rPr lang="en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개의 큐비트로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2000" dirty="0">
                    <a:latin typeface="+mn-ea"/>
                  </a:rPr>
                  <a:t>개의 상태를 나타낼 수 있음</a:t>
                </a:r>
                <a:endParaRPr kumimoji="1" lang="en-US" altLang="ko-Kore-KR" sz="2000" dirty="0">
                  <a:solidFill>
                    <a:srgbClr val="2E75B6"/>
                  </a:solidFill>
                  <a:latin typeface="+mn-ea"/>
                </a:endParaRPr>
              </a:p>
              <a:p>
                <a:pPr marL="0" indent="0" algn="just">
                  <a:buNone/>
                </a:pPr>
                <a:r>
                  <a:rPr lang="en-US" altLang="ko-KR" sz="2000" dirty="0"/>
                  <a:t>- </a:t>
                </a:r>
                <a:r>
                  <a:rPr lang="ko-KR" altLang="en-US" sz="2000" dirty="0"/>
                  <a:t>중첩상태의 큐비트는 측정 시 하나의 상태로 결정됨</a:t>
                </a:r>
                <a:endParaRPr kumimoji="1" lang="en-US" altLang="ko-Kore-KR" dirty="0">
                  <a:solidFill>
                    <a:srgbClr val="2E75B6"/>
                  </a:solidFill>
                </a:endParaRPr>
              </a:p>
              <a:p>
                <a:r>
                  <a:rPr kumimoji="1" lang="ko-KR" altLang="en-US" sz="2600" b="1" dirty="0">
                    <a:solidFill>
                      <a:srgbClr val="2E75B6"/>
                    </a:solidFill>
                  </a:rPr>
                  <a:t>양자</a:t>
                </a:r>
                <a:r>
                  <a:rPr kumimoji="1" lang="en-US" altLang="ko-KR" sz="2600" b="1" dirty="0">
                    <a:solidFill>
                      <a:srgbClr val="2E75B6"/>
                    </a:solidFill>
                  </a:rPr>
                  <a:t> </a:t>
                </a:r>
                <a:r>
                  <a:rPr kumimoji="1" lang="ko-KR" altLang="en-US" sz="2600" b="1" dirty="0">
                    <a:solidFill>
                      <a:srgbClr val="2E75B6"/>
                    </a:solidFill>
                  </a:rPr>
                  <a:t>얽힘</a:t>
                </a:r>
                <a:r>
                  <a:rPr kumimoji="1" lang="en-US" altLang="ko-KR" sz="2600" b="1" dirty="0">
                    <a:solidFill>
                      <a:srgbClr val="2E75B6"/>
                    </a:solidFill>
                  </a:rPr>
                  <a:t>(Entanglement)</a:t>
                </a:r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과거에 상호작용했던 입자들이 특별한 관계를 유지하는 것</a:t>
                </a:r>
                <a:endParaRPr lang="en-US" altLang="ko-KR" sz="2000" dirty="0"/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한 입자의 특성을 측정했을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때 멀리 떨어진 다른 한 입자의 특성도 즉시 바뀜</a:t>
                </a:r>
                <a:endParaRPr lang="en-US" altLang="ko-KR" sz="2000" dirty="0"/>
              </a:p>
              <a:p>
                <a:pPr algn="just">
                  <a:buFontTx/>
                  <a:buChar char="-"/>
                </a:pPr>
                <a:r>
                  <a:rPr lang="ko-KR" altLang="en-US" sz="2000" dirty="0"/>
                  <a:t>얽힌 큐비트는 서로의 결과에 영향을 줌</a:t>
                </a:r>
                <a:endParaRPr lang="en-US" altLang="ko-KR" sz="2000" dirty="0"/>
              </a:p>
              <a:p>
                <a:pPr marL="457200" lvl="1" indent="0" algn="just">
                  <a:buNone/>
                </a:pPr>
                <a:r>
                  <a:rPr lang="en-US" altLang="ko-KR" sz="1800" dirty="0"/>
                  <a:t>Ex) CNOT(a, b) : CNOT gate</a:t>
                </a:r>
                <a:r>
                  <a:rPr lang="ko-KR" altLang="en-US" sz="1800" dirty="0"/>
                  <a:t>에 </a:t>
                </a:r>
                <a:r>
                  <a:rPr lang="ko-KR" altLang="en-US" sz="1800" dirty="0" err="1"/>
                  <a:t>큐비트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a,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b</a:t>
                </a:r>
                <a:r>
                  <a:rPr lang="ko-KR" altLang="en-US" sz="1800" dirty="0"/>
                  <a:t> 가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입력일 때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둘은 서로 얽힘 상태 </a:t>
                </a:r>
                <a:r>
                  <a:rPr lang="en-US" altLang="ko-KR" sz="1800" dirty="0"/>
                  <a:t>(Entanglement state)</a:t>
                </a:r>
              </a:p>
              <a:p>
                <a:pPr algn="just">
                  <a:buFontTx/>
                  <a:buChar char="-"/>
                </a:pPr>
                <a:endParaRPr lang="en-US" altLang="ko-KR" sz="22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04BEC0B-5B0D-2896-5888-9B224E0AD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93" t="-2250" r="-5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36910-BD2C-DF6C-2185-88F71EF7B2C9}"/>
                  </a:ext>
                </a:extLst>
              </p:cNvPr>
              <p:cNvSpPr txBox="1"/>
              <p:nvPr/>
            </p:nvSpPr>
            <p:spPr>
              <a:xfrm>
                <a:off x="7864249" y="1592759"/>
                <a:ext cx="21519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ore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36910-BD2C-DF6C-2185-88F71EF7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49" y="1592759"/>
                <a:ext cx="2151957" cy="276999"/>
              </a:xfrm>
              <a:prstGeom prst="rect">
                <a:avLst/>
              </a:prstGeom>
              <a:blipFill>
                <a:blip r:embed="rId3"/>
                <a:stretch>
                  <a:fillRect t="-156522" r="-5882" b="-2391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76DE0C-72BF-2FA6-F7BC-665124134800}"/>
              </a:ext>
            </a:extLst>
          </p:cNvPr>
          <p:cNvGrpSpPr/>
          <p:nvPr/>
        </p:nvGrpSpPr>
        <p:grpSpPr>
          <a:xfrm>
            <a:off x="6416574" y="5360797"/>
            <a:ext cx="3925415" cy="1148491"/>
            <a:chOff x="6669099" y="5073993"/>
            <a:chExt cx="4242476" cy="1241256"/>
          </a:xfrm>
        </p:grpSpPr>
        <p:pic>
          <p:nvPicPr>
            <p:cNvPr id="6" name="Picture 4" descr="Quantum Entanglement | Brilliant Math &amp;amp; Science Wiki">
              <a:extLst>
                <a:ext uri="{FF2B5EF4-FFF2-40B4-BE49-F238E27FC236}">
                  <a16:creationId xmlns:a16="http://schemas.microsoft.com/office/drawing/2014/main" id="{E7BF9415-DC03-C78A-FBD2-A91F6FFC3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99" y="5073993"/>
              <a:ext cx="4242476" cy="124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1BBDC15B-4221-29AB-1B33-AD325FEBF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605" y="5206475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6508887-EFBF-F0C8-FAE5-AD04E196B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599" y="5218944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FBF5E4B-93C0-15E8-733F-CF3CDBC3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608" y="345422"/>
            <a:ext cx="1824709" cy="19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2DC9F4-1F0F-DCE4-2371-5C7B1A80D00D}"/>
              </a:ext>
            </a:extLst>
          </p:cNvPr>
          <p:cNvSpPr/>
          <p:nvPr/>
        </p:nvSpPr>
        <p:spPr>
          <a:xfrm>
            <a:off x="6471074" y="5021082"/>
            <a:ext cx="2755722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7C10AD-A1E7-2A52-8838-0C8F847F2A7C}"/>
              </a:ext>
            </a:extLst>
          </p:cNvPr>
          <p:cNvSpPr/>
          <p:nvPr/>
        </p:nvSpPr>
        <p:spPr>
          <a:xfrm>
            <a:off x="1506350" y="5021082"/>
            <a:ext cx="3147711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C6D669-1044-455F-98CE-F8C7A00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Grover’s algorithm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D5BE3-4C8B-7F09-7E8C-C5A8D804DC47}"/>
              </a:ext>
            </a:extLst>
          </p:cNvPr>
          <p:cNvSpPr txBox="1"/>
          <p:nvPr/>
        </p:nvSpPr>
        <p:spPr>
          <a:xfrm>
            <a:off x="467897" y="1227151"/>
            <a:ext cx="11312183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Lov Grover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가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1996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년 제안한 양자 검색 알고리즘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구조화되지 않은 검색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비정형 검색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에 최적화 되어 있음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대칭키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전수조사 가속화에 활용되면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대칭키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기반 암호 시스템의 보안 강도를 절반으로 감소시킴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</a:p>
        </p:txBody>
      </p:sp>
      <p:pic>
        <p:nvPicPr>
          <p:cNvPr id="26" name="Picture 2" descr="이미지0">
            <a:extLst>
              <a:ext uri="{FF2B5EF4-FFF2-40B4-BE49-F238E27FC236}">
                <a16:creationId xmlns:a16="http://schemas.microsoft.com/office/drawing/2014/main" id="{5352C55C-7754-BD22-3ACF-DF91DB79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24" y="3951468"/>
            <a:ext cx="5316768" cy="8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ACEE1-FA30-0F93-3D7A-0811BD2B62DF}"/>
                  </a:ext>
                </a:extLst>
              </p:cNvPr>
              <p:cNvSpPr txBox="1"/>
              <p:nvPr/>
            </p:nvSpPr>
            <p:spPr>
              <a:xfrm>
                <a:off x="1736420" y="3309903"/>
                <a:ext cx="9470778" cy="456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</m:oMath>
                </a14:m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개의 아이템이 있는 목록이 주어졌을 때</a:t>
                </a:r>
                <a:r>
                  <a:rPr kumimoji="1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 </a:t>
                </a:r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특정한 조건을 만족하는 항목 </a:t>
                </a:r>
                <a14:m>
                  <m:oMath xmlns:m="http://schemas.openxmlformats.org/officeDocument/2006/math">
                    <m:r>
                      <a:rPr kumimoji="1" lang="ko-KR" alt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/>
                        <a:cs typeface="+mn-cs"/>
                      </a:rPr>
                      <m:t>𝝎</m:t>
                    </m:r>
                  </m:oMath>
                </a14:m>
                <a:r>
                  <a:rPr kumimoji="1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를 찾으려는 경우</a:t>
                </a:r>
                <a:endPara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ACEE1-FA30-0F93-3D7A-0811BD2B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20" y="3309903"/>
                <a:ext cx="9470778" cy="456087"/>
              </a:xfrm>
              <a:prstGeom prst="rect">
                <a:avLst/>
              </a:prstGeom>
              <a:blipFill>
                <a:blip r:embed="rId3"/>
                <a:stretch>
                  <a:fillRect r="-129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163F6B-9EA1-3CBE-F882-E436D95A95F5}"/>
                  </a:ext>
                </a:extLst>
              </p:cNvPr>
              <p:cNvSpPr txBox="1"/>
              <p:nvPr/>
            </p:nvSpPr>
            <p:spPr>
              <a:xfrm>
                <a:off x="1546713" y="5517750"/>
                <a:ext cx="4459169" cy="784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평균적으로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</a:t>
                </a: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,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최악의 경우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𝑵</m:t>
                    </m:r>
                    <m:r>
                      <a:rPr kumimoji="1" lang="en-US" altLang="ko-KR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 조사함</a:t>
                </a:r>
                <a:endPara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시간복잡도</a:t>
                </a: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𝑶</m:t>
                    </m:r>
                    <m:d>
                      <m:dPr>
                        <m:ctrlPr>
                          <a:rPr kumimoji="1" lang="en-US" altLang="ko-KR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d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163F6B-9EA1-3CBE-F882-E436D95A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13" y="5517750"/>
                <a:ext cx="4459169" cy="784958"/>
              </a:xfrm>
              <a:prstGeom prst="rect">
                <a:avLst/>
              </a:prstGeom>
              <a:blipFill>
                <a:blip r:embed="rId4"/>
                <a:stretch>
                  <a:fillRect l="-547" r="-137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220472B-6EBD-3271-05C8-0BA718D02E82}"/>
              </a:ext>
            </a:extLst>
          </p:cNvPr>
          <p:cNvSpPr txBox="1"/>
          <p:nvPr/>
        </p:nvSpPr>
        <p:spPr>
          <a:xfrm>
            <a:off x="1546713" y="5033960"/>
            <a:ext cx="343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Classical computation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사용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28222-54E9-5169-1DA0-8C778ECA1246}"/>
              </a:ext>
            </a:extLst>
          </p:cNvPr>
          <p:cNvSpPr txBox="1"/>
          <p:nvPr/>
        </p:nvSpPr>
        <p:spPr>
          <a:xfrm>
            <a:off x="6482131" y="5021529"/>
            <a:ext cx="360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Grover’s algorithm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8B849-459F-00DA-56F2-4451FEBAA6FB}"/>
                  </a:ext>
                </a:extLst>
              </p:cNvPr>
              <p:cNvSpPr txBox="1"/>
              <p:nvPr/>
            </p:nvSpPr>
            <p:spPr>
              <a:xfrm>
                <a:off x="6602295" y="5510642"/>
                <a:ext cx="3600450" cy="846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rad>
                  </m:oMath>
                </a14:m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번 조사하여 찾을 수 있음</a:t>
                </a: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시간복잡도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e>
                    </m:rad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F8B849-459F-00DA-56F2-4451FEBA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295" y="5510642"/>
                <a:ext cx="3600450" cy="846129"/>
              </a:xfrm>
              <a:prstGeom prst="rect">
                <a:avLst/>
              </a:prstGeom>
              <a:blipFill>
                <a:blip r:embed="rId5"/>
                <a:stretch>
                  <a:fillRect l="-702" b="-73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3DF605-5879-9B0B-127F-6EDC53964D65}"/>
              </a:ext>
            </a:extLst>
          </p:cNvPr>
          <p:cNvSpPr/>
          <p:nvPr/>
        </p:nvSpPr>
        <p:spPr>
          <a:xfrm>
            <a:off x="1517408" y="5403293"/>
            <a:ext cx="4488474" cy="106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8AF535-08C2-6966-E518-7828CCCDA63C}"/>
              </a:ext>
            </a:extLst>
          </p:cNvPr>
          <p:cNvSpPr/>
          <p:nvPr/>
        </p:nvSpPr>
        <p:spPr>
          <a:xfrm>
            <a:off x="6482131" y="5403293"/>
            <a:ext cx="4368311" cy="106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5C0588-938D-CB77-5578-31F604787162}"/>
              </a:ext>
            </a:extLst>
          </p:cNvPr>
          <p:cNvSpPr txBox="1"/>
          <p:nvPr/>
        </p:nvSpPr>
        <p:spPr>
          <a:xfrm>
            <a:off x="924660" y="2161450"/>
            <a:ext cx="8987202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→ Grover’s algorithm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을 사용하면 구조를 정의하지 않은 경우에도 데이터를 빠르게 찾을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64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E8107-CA39-404A-ACDD-E95D338C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Grover’s algorithm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2F837F3-F53D-4A99-86D1-4E1F4E00A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1179357"/>
            <a:ext cx="11369675" cy="5057775"/>
          </a:xfrm>
        </p:spPr>
        <p:txBody>
          <a:bodyPr/>
          <a:lstStyle/>
          <a:p>
            <a:r>
              <a:rPr kumimoji="1" lang="ko-Kore-KR" altLang="en-US" sz="2000" b="1" dirty="0"/>
              <a:t>중첩 상태의 </a:t>
            </a:r>
            <a:r>
              <a:rPr kumimoji="1" lang="en-US" altLang="ko-Kore-KR" sz="2000" b="1" dirty="0"/>
              <a:t>key</a:t>
            </a:r>
            <a:r>
              <a:rPr kumimoji="1" lang="ko-Kore-KR" altLang="en-US" sz="2000" b="1" dirty="0"/>
              <a:t>를 이용하여</a:t>
            </a:r>
            <a:r>
              <a:rPr kumimoji="1" lang="en-US" altLang="ko-Kore-KR" sz="2000" b="1" dirty="0"/>
              <a:t> </a:t>
            </a:r>
            <a:r>
              <a:rPr kumimoji="1" lang="ko-Kore-KR" altLang="en-US" sz="2000" b="1" dirty="0"/>
              <a:t>대칭키 암호에 대하여 </a:t>
            </a:r>
            <a:r>
              <a:rPr kumimoji="1" lang="ko-KR" altLang="en-US" sz="2000" b="1" dirty="0">
                <a:solidFill>
                  <a:srgbClr val="2E75B6"/>
                </a:solidFill>
              </a:rPr>
              <a:t>전수조사</a:t>
            </a:r>
            <a:r>
              <a:rPr kumimoji="1" lang="ko-KR" altLang="en-US" sz="2000" b="1" dirty="0"/>
              <a:t>를</a:t>
            </a:r>
            <a:r>
              <a:rPr kumimoji="1" lang="ko-Kore-KR" altLang="en-US" sz="2000" b="1" dirty="0"/>
              <a:t> 수행하는 양자</a:t>
            </a:r>
            <a:r>
              <a:rPr kumimoji="1" lang="ko-KR" altLang="en-US" sz="2000" b="1" dirty="0"/>
              <a:t> </a:t>
            </a:r>
            <a:r>
              <a:rPr kumimoji="1" lang="ko-Kore-KR" altLang="en-US" sz="2000" b="1" dirty="0"/>
              <a:t>알고리즘</a:t>
            </a:r>
            <a:endParaRPr kumimoji="1" lang="en-US" altLang="ko-Kore-KR" sz="2000" b="1" dirty="0"/>
          </a:p>
          <a:p>
            <a:pPr lvl="1"/>
            <a:r>
              <a:rPr kumimoji="1" lang="en" altLang="ko-KR" sz="1800" b="1" dirty="0"/>
              <a:t>Oracle : </a:t>
            </a:r>
            <a:r>
              <a:rPr kumimoji="1" lang="ko-KR" altLang="en-US" sz="1800" dirty="0"/>
              <a:t>주어진 </a:t>
            </a:r>
            <a:r>
              <a:rPr kumimoji="1" lang="ko-KR" altLang="en-US" sz="1800" dirty="0" err="1"/>
              <a:t>평문</a:t>
            </a:r>
            <a:r>
              <a:rPr kumimoji="1" lang="en-US" altLang="ko-KR" sz="1800" dirty="0"/>
              <a:t>-</a:t>
            </a:r>
            <a:r>
              <a:rPr kumimoji="1" lang="ko-KR" altLang="en-US" sz="1800" dirty="0"/>
              <a:t>암호문 쌍에 대한 키를 반환</a:t>
            </a:r>
            <a:r>
              <a:rPr kumimoji="1" lang="en-US" altLang="ko-KR" sz="1800" dirty="0"/>
              <a:t>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공격 대상의 암호화가 양자 회로로 구현되어야 함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" altLang="ko-KR" sz="1800" b="1" dirty="0"/>
              <a:t>Diffusion operator :</a:t>
            </a:r>
            <a:r>
              <a:rPr kumimoji="1" lang="en" altLang="ko-KR" sz="1800" dirty="0"/>
              <a:t> Oracle</a:t>
            </a:r>
            <a:r>
              <a:rPr kumimoji="1" lang="ko-KR" altLang="en-US" sz="1800" dirty="0"/>
              <a:t>에서 반환한 키의 진폭을 증폭시켜 관측 확률 증가</a:t>
            </a:r>
            <a:endParaRPr kumimoji="1" lang="en-US" altLang="ko-KR" sz="1800" dirty="0"/>
          </a:p>
          <a:p>
            <a:pPr lvl="1"/>
            <a:endParaRPr kumimoji="1" lang="en-US" altLang="ko-Kore-KR" sz="1800" dirty="0"/>
          </a:p>
          <a:p>
            <a:pPr algn="just"/>
            <a:r>
              <a:rPr kumimoji="1" lang="ko-Kore-KR" altLang="en-US" sz="2000" dirty="0"/>
              <a:t>하지만 현재 양자컴퓨터의 성능 한계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(qubit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 수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, </a:t>
            </a:r>
            <a:r>
              <a:rPr kumimoji="1" lang="ko-Kore-KR" altLang="en-US" sz="2000" b="1" dirty="0">
                <a:solidFill>
                  <a:srgbClr val="FF0000"/>
                </a:solidFill>
              </a:rPr>
              <a:t>오류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ore-KR" altLang="en-US" sz="2000" dirty="0"/>
              <a:t>로 실제 양자컴퓨터로 동작은 불가능</a:t>
            </a:r>
            <a:endParaRPr kumimoji="1" lang="en-US" altLang="ko-Kore-KR" sz="2000" dirty="0"/>
          </a:p>
          <a:p>
            <a:pPr algn="just"/>
            <a:r>
              <a:rPr kumimoji="1" lang="ko-KR" altLang="en-US" sz="2000" dirty="0"/>
              <a:t>즉 </a:t>
            </a:r>
            <a:r>
              <a:rPr kumimoji="1" lang="ko-Kore-KR" altLang="en-US" sz="2000" dirty="0"/>
              <a:t>양자 컴퓨터</a:t>
            </a:r>
            <a:r>
              <a:rPr kumimoji="1" lang="ko-KR" altLang="en-US" sz="2000" dirty="0"/>
              <a:t> 가용</a:t>
            </a:r>
            <a:r>
              <a:rPr kumimoji="1" lang="ko-Kore-KR" altLang="en-US" sz="2000" dirty="0"/>
              <a:t> 자원</a:t>
            </a:r>
            <a:r>
              <a:rPr kumimoji="1" lang="en-US" altLang="en-US" sz="2000" dirty="0"/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고품질 </a:t>
            </a:r>
            <a:r>
              <a:rPr kumimoji="1" lang="en-US" altLang="ko-Kore-KR" sz="2000" b="1" dirty="0">
                <a:solidFill>
                  <a:srgbClr val="FF0000"/>
                </a:solidFill>
              </a:rPr>
              <a:t>qubit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2000" dirty="0"/>
              <a:t>이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공격에 필요한 자원에 도달해야 해킹가능</a:t>
            </a:r>
            <a:r>
              <a:rPr kumimoji="1" lang="en-US" altLang="ko-KR" sz="2000" dirty="0"/>
              <a:t>!</a:t>
            </a:r>
            <a:endParaRPr kumimoji="1" lang="en-US" altLang="ko-Kore-KR" sz="2000" dirty="0"/>
          </a:p>
          <a:p>
            <a:pPr marL="0" indent="0">
              <a:buNone/>
            </a:pPr>
            <a:endParaRPr kumimoji="1" lang="ko-Kore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83E85-B847-4D17-B074-5764226A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6" y="3378896"/>
            <a:ext cx="6884411" cy="3266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686EA9-9CC9-426B-8C71-8CB274F9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844" y="3419607"/>
            <a:ext cx="3286420" cy="1310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07F5C8-A6D5-44B3-A2F3-F65AB975E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22" y="5172167"/>
            <a:ext cx="2664588" cy="1310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E34A8-BF54-47AE-9C3E-16AE6991A498}"/>
              </a:ext>
            </a:extLst>
          </p:cNvPr>
          <p:cNvSpPr txBox="1"/>
          <p:nvPr/>
        </p:nvSpPr>
        <p:spPr>
          <a:xfrm>
            <a:off x="2390425" y="652628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&lt;Grover key search </a:t>
            </a:r>
            <a:r>
              <a:rPr kumimoji="1" lang="ko-KR" altLang="en-US" b="1" dirty="0"/>
              <a:t>회로 구조</a:t>
            </a:r>
            <a:r>
              <a:rPr kumimoji="1" lang="en-US" altLang="ko-KR" b="1" dirty="0"/>
              <a:t>&gt;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6A00F-E560-4ECE-8163-8F6019462945}"/>
              </a:ext>
            </a:extLst>
          </p:cNvPr>
          <p:cNvSpPr txBox="1"/>
          <p:nvPr/>
        </p:nvSpPr>
        <p:spPr>
          <a:xfrm>
            <a:off x="9072458" y="470544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&lt;Oracle&gt;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7568B-9770-47C3-AC7F-69AFCE4EBA80}"/>
              </a:ext>
            </a:extLst>
          </p:cNvPr>
          <p:cNvSpPr txBox="1"/>
          <p:nvPr/>
        </p:nvSpPr>
        <p:spPr>
          <a:xfrm>
            <a:off x="8431257" y="643274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&lt;Diffusion operator&gt;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473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E909E-B05E-9C44-A374-A78295E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4" y="1332354"/>
            <a:ext cx="5687658" cy="1728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6B8CA-2B7B-CD46-B84C-0EECA610169F}"/>
              </a:ext>
            </a:extLst>
          </p:cNvPr>
          <p:cNvSpPr txBox="1"/>
          <p:nvPr/>
        </p:nvSpPr>
        <p:spPr>
          <a:xfrm>
            <a:off x="411920" y="3346129"/>
            <a:ext cx="36256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최초의 </a:t>
            </a:r>
            <a:r>
              <a:rPr kumimoji="1" lang="en-US" altLang="ko-Kore-KR" dirty="0"/>
              <a:t>AES</a:t>
            </a:r>
            <a:r>
              <a:rPr kumimoji="1" lang="ko-KR" altLang="en-US" dirty="0"/>
              <a:t> 양자 회로 구현 논문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NIST</a:t>
            </a:r>
            <a:r>
              <a:rPr kumimoji="1" lang="ko-KR" altLang="en-US" dirty="0"/>
              <a:t>에서 인용하고 있음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68A1A-B5C7-6D40-9775-88E7185A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0" y="4330419"/>
            <a:ext cx="5409201" cy="14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680443-49E4-C045-8C42-A4519B1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56" y="4322910"/>
            <a:ext cx="6256424" cy="1898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425FD-628B-3747-9131-92F8B56B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3021620"/>
            <a:ext cx="4323665" cy="319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6AAA1B6-67D8-FD40-90E6-A406334C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Grassl’s</a:t>
            </a:r>
            <a:r>
              <a:rPr lang="en-US" altLang="ko-Kore-KR" dirty="0"/>
              <a:t> Implementation(2016)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DC53A-9D0D-4E44-BD74-A91F61ED3698}"/>
              </a:ext>
            </a:extLst>
          </p:cNvPr>
          <p:cNvSpPr txBox="1"/>
          <p:nvPr/>
        </p:nvSpPr>
        <p:spPr>
          <a:xfrm>
            <a:off x="320040" y="1314303"/>
            <a:ext cx="6314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유한체</a:t>
            </a:r>
            <a:r>
              <a:rPr kumimoji="1" lang="ko-KR" altLang="en-US" dirty="0"/>
              <a:t> 연산 구조의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 구현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비효율적인 </a:t>
            </a:r>
            <a:r>
              <a:rPr kumimoji="1" lang="en-US" altLang="ko-KR" dirty="0" err="1"/>
              <a:t>Sbox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양자 회로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Zig-zag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줄이는 방식을 선택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S-box </a:t>
            </a:r>
            <a:r>
              <a:rPr kumimoji="1" lang="ko-KR" altLang="en-US" dirty="0"/>
              <a:t>출력때문에 </a:t>
            </a:r>
            <a:r>
              <a:rPr kumimoji="1" lang="en-US" altLang="ko-KR" dirty="0"/>
              <a:t>architecture</a:t>
            </a:r>
            <a:r>
              <a:rPr kumimoji="1" lang="ko-KR" altLang="en-US" dirty="0"/>
              <a:t>에 대한 선택지가 존재함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274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BD5920A-7EF2-C646-A7BB-7DFC553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DC17C-29E3-5A42-97B3-EFE000FA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1" y="1389596"/>
            <a:ext cx="5687658" cy="3015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A53EE-9178-1445-9671-7DFAC44DDFF0}"/>
              </a:ext>
            </a:extLst>
          </p:cNvPr>
          <p:cNvSpPr txBox="1"/>
          <p:nvPr/>
        </p:nvSpPr>
        <p:spPr>
          <a:xfrm>
            <a:off x="534701" y="4640580"/>
            <a:ext cx="5159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 하는 방식의 구현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Sbox</a:t>
            </a:r>
            <a:r>
              <a:rPr kumimoji="1" lang="ko-KR" altLang="en-US" dirty="0"/>
              <a:t> 양자 회로 구현에 필요한 </a:t>
            </a:r>
            <a:r>
              <a:rPr kumimoji="1" lang="ko-KR" altLang="en-US" dirty="0" err="1"/>
              <a:t>큐비트를</a:t>
            </a:r>
            <a:r>
              <a:rPr kumimoji="1" lang="ko-KR" altLang="en-US" dirty="0"/>
              <a:t> 최소화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Grassl</a:t>
            </a:r>
            <a:r>
              <a:rPr kumimoji="1" lang="en-US" altLang="ko-KR" dirty="0"/>
              <a:t>(2016)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Zig-zag</a:t>
            </a:r>
            <a:r>
              <a:rPr kumimoji="1" lang="ko-KR" altLang="en-US" dirty="0"/>
              <a:t> 방식을 그대로 따름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D9863F-74EE-A446-9572-E7FEB46F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39" y="4493349"/>
            <a:ext cx="4700544" cy="17600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011492-9F82-7042-A035-EF29AF52028A}"/>
              </a:ext>
            </a:extLst>
          </p:cNvPr>
          <p:cNvCxnSpPr/>
          <p:nvPr/>
        </p:nvCxnSpPr>
        <p:spPr>
          <a:xfrm>
            <a:off x="5699342" y="5354877"/>
            <a:ext cx="102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6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1993D3-E9AB-2047-942A-EDEF0C3A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9" y="1156572"/>
            <a:ext cx="4273222" cy="213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3A8C3F-B0ED-EA48-81A5-5E8DBB0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13" y="2996852"/>
            <a:ext cx="3921437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E1951-1BC5-CA4D-85FE-D3229194C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35" y="4558025"/>
            <a:ext cx="4700544" cy="2100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3B23A53-692F-8F49-B7EF-CADD80E3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dirty="0" err="1"/>
              <a:t>Langenberg’s</a:t>
            </a:r>
            <a:r>
              <a:rPr lang="en-US" altLang="ko-Kore-KR" dirty="0"/>
              <a:t> Implementation(2020)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F85F4-9466-3D4B-A798-0F3C96052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451" y="1322759"/>
            <a:ext cx="5170598" cy="1321244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3C91836-A451-474D-8817-19CFC0E764B8}"/>
              </a:ext>
            </a:extLst>
          </p:cNvPr>
          <p:cNvCxnSpPr/>
          <p:nvPr/>
        </p:nvCxnSpPr>
        <p:spPr>
          <a:xfrm>
            <a:off x="5799551" y="2662792"/>
            <a:ext cx="8411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875AC-0087-D649-A88D-D1090986A8D5}"/>
              </a:ext>
            </a:extLst>
          </p:cNvPr>
          <p:cNvSpPr/>
          <p:nvPr/>
        </p:nvSpPr>
        <p:spPr>
          <a:xfrm>
            <a:off x="6763699" y="3171492"/>
            <a:ext cx="425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Input 8-qubit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15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ancilla +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8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ouptut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B7B6A-9F8C-A04D-9D2A-9AE4F0556389}"/>
              </a:ext>
            </a:extLst>
          </p:cNvPr>
          <p:cNvSpPr txBox="1"/>
          <p:nvPr/>
        </p:nvSpPr>
        <p:spPr>
          <a:xfrm>
            <a:off x="6895578" y="2837145"/>
            <a:ext cx="10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E1B94-B839-1342-BEE6-2A4A33732A1C}"/>
              </a:ext>
            </a:extLst>
          </p:cNvPr>
          <p:cNvSpPr txBox="1"/>
          <p:nvPr/>
        </p:nvSpPr>
        <p:spPr>
          <a:xfrm>
            <a:off x="576833" y="22238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86F0C-007A-CB40-8FF9-A67301E9CAE7}"/>
              </a:ext>
            </a:extLst>
          </p:cNvPr>
          <p:cNvSpPr txBox="1"/>
          <p:nvPr/>
        </p:nvSpPr>
        <p:spPr>
          <a:xfrm>
            <a:off x="2915024" y="4040857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73CD1-858C-F44E-BEA0-FC3CCED2CDD9}"/>
              </a:ext>
            </a:extLst>
          </p:cNvPr>
          <p:cNvSpPr txBox="1"/>
          <p:nvPr/>
        </p:nvSpPr>
        <p:spPr>
          <a:xfrm>
            <a:off x="6584002" y="5350575"/>
            <a:ext cx="3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811</Words>
  <Application>Microsoft Macintosh PowerPoint</Application>
  <PresentationFormat>와이드스크린</PresentationFormat>
  <Paragraphs>153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Cambria Math</vt:lpstr>
      <vt:lpstr>Office 테마</vt:lpstr>
      <vt:lpstr>Grover 알고리즘을 사용한 대칭키 암호 공격 동향</vt:lpstr>
      <vt:lpstr>양자 컴퓨터</vt:lpstr>
      <vt:lpstr>양자프로그래밍</vt:lpstr>
      <vt:lpstr>Grover’s algorithm</vt:lpstr>
      <vt:lpstr>Grover’s algorithm</vt:lpstr>
      <vt:lpstr>Grassl’s Implementation(2016)</vt:lpstr>
      <vt:lpstr>Grassl’s Implementation(2016)</vt:lpstr>
      <vt:lpstr>Langenberg’s Implementation(2020)</vt:lpstr>
      <vt:lpstr>Langenberg’s Implementation(2020)</vt:lpstr>
      <vt:lpstr>Langenberg’s Implementation(2020)</vt:lpstr>
      <vt:lpstr>Langenberg’s Implementation(2020)</vt:lpstr>
      <vt:lpstr>Zou’s Implementation(ASIACRYPT 2020)</vt:lpstr>
      <vt:lpstr>AES Implementations(2016~2020)</vt:lpstr>
      <vt:lpstr>Jaques’s Implementation(EUROCRYPT 2020)</vt:lpstr>
      <vt:lpstr>Jaques’s Implementation(EUROCRYPT 2020)</vt:lpstr>
      <vt:lpstr>Jaques’s Implementation(EUROCRYPT 2020)</vt:lpstr>
      <vt:lpstr>Jang’s Implementation (ePrint 2022)</vt:lpstr>
      <vt:lpstr>Jang’s Implementation (ePrint 2022)</vt:lpstr>
      <vt:lpstr>Jang’s Implementation (ePrint 2022)</vt:lpstr>
      <vt:lpstr>Jang’s Implementation (ePrint 2022)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Grover 알고리즘을 사용한 대칭키 암호 공격 동향</dc:title>
  <dc:creator>장경배</dc:creator>
  <cp:lastModifiedBy>장경배</cp:lastModifiedBy>
  <cp:revision>2</cp:revision>
  <dcterms:created xsi:type="dcterms:W3CDTF">2023-05-08T12:42:07Z</dcterms:created>
  <dcterms:modified xsi:type="dcterms:W3CDTF">2023-05-23T07:13:43Z</dcterms:modified>
</cp:coreProperties>
</file>